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Lato Black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Lato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LatoBlack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Black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9aae2f2f2_1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9aae2f2f2_1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9aae2f2f2_1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9aae2f2f2_1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98bd1a67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98bd1a67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9aae2f2f2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9aae2f2f2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9aae2f2f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9aae2f2f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98bd1a67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98bd1a67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98bd1a67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98bd1a67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9aae2f2f2_9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9aae2f2f2_9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98bd1a67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98bd1a67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9aae2f2f2_1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9aae2f2f2_1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98bd1a67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98bd1a67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9aae2f2f2_1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9aae2f2f2_1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9aae2f2f2_1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9aae2f2f2_1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25584" l="833" r="1069" t="21036"/>
          <a:stretch/>
        </p:blipFill>
        <p:spPr>
          <a:xfrm>
            <a:off x="0" y="0"/>
            <a:ext cx="9144000" cy="365461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ctrTitle"/>
          </p:nvPr>
        </p:nvSpPr>
        <p:spPr>
          <a:xfrm>
            <a:off x="137000" y="3922075"/>
            <a:ext cx="51321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3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Airline Satisfaction Survey</a:t>
            </a:r>
            <a:endParaRPr b="1" sz="33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5491975" y="3924800"/>
            <a:ext cx="34848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 IST 687-Project By 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GB" sz="1200">
                <a:latin typeface="Lato"/>
                <a:ea typeface="Lato"/>
                <a:cs typeface="Lato"/>
                <a:sym typeface="Lato"/>
              </a:rPr>
              <a:t>Madhu Chheda | Madhavi Kadam | Ruifeng Chen | Shuming Song | Yash Kapadia</a:t>
            </a:r>
            <a:endParaRPr i="1" sz="1200">
              <a:solidFill>
                <a:srgbClr val="F3F3F3"/>
              </a:solidFill>
            </a:endParaRPr>
          </a:p>
        </p:txBody>
      </p:sp>
      <p:cxnSp>
        <p:nvCxnSpPr>
          <p:cNvPr id="70" name="Google Shape;70;p13"/>
          <p:cNvCxnSpPr/>
          <p:nvPr/>
        </p:nvCxnSpPr>
        <p:spPr>
          <a:xfrm>
            <a:off x="5427850" y="3801189"/>
            <a:ext cx="0" cy="125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49875" y="357800"/>
            <a:ext cx="29676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iv. Check Other Attributes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Method: GGPLOT2,GGMAP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The map tell the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geographical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information , and when combined with the satisfaction it will  tell their relationships.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8879" l="0" r="0" t="14503"/>
          <a:stretch/>
        </p:blipFill>
        <p:spPr>
          <a:xfrm>
            <a:off x="3328161" y="510200"/>
            <a:ext cx="5767899" cy="32444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/>
        </p:nvSpPr>
        <p:spPr>
          <a:xfrm>
            <a:off x="3404350" y="3911800"/>
            <a:ext cx="5367600" cy="10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For</a:t>
            </a:r>
            <a:r>
              <a:rPr i="1" lang="en-GB">
                <a:latin typeface="Lato"/>
                <a:ea typeface="Lato"/>
                <a:cs typeface="Lato"/>
                <a:sym typeface="Lato"/>
              </a:rPr>
              <a:t> popular airports, they concentrate more on serving the customer</a:t>
            </a:r>
            <a:r>
              <a:rPr b="1" i="1" lang="en-GB">
                <a:latin typeface="Lato"/>
                <a:ea typeface="Lato"/>
                <a:cs typeface="Lato"/>
                <a:sym typeface="Lato"/>
              </a:rPr>
              <a:t> who leaves from the airport</a:t>
            </a:r>
            <a:r>
              <a:rPr i="1" lang="en-GB">
                <a:latin typeface="Lato"/>
                <a:ea typeface="Lato"/>
                <a:cs typeface="Lato"/>
                <a:sym typeface="Lato"/>
              </a:rPr>
              <a:t> than those</a:t>
            </a:r>
            <a:r>
              <a:rPr b="1" i="1" lang="en-GB">
                <a:latin typeface="Lato"/>
                <a:ea typeface="Lato"/>
                <a:cs typeface="Lato"/>
                <a:sym typeface="Lato"/>
              </a:rPr>
              <a:t> who arrives at the airport. </a:t>
            </a:r>
            <a:r>
              <a:rPr i="1" lang="en-GB">
                <a:latin typeface="Lato"/>
                <a:ea typeface="Lato"/>
                <a:cs typeface="Lato"/>
                <a:sym typeface="Lato"/>
              </a:rPr>
              <a:t>W</a:t>
            </a:r>
            <a:r>
              <a:rPr i="1" lang="en-GB">
                <a:latin typeface="Lato"/>
                <a:ea typeface="Lato"/>
                <a:cs typeface="Lato"/>
                <a:sym typeface="Lato"/>
              </a:rPr>
              <a:t>hile some </a:t>
            </a:r>
            <a:r>
              <a:rPr i="1" lang="en-GB">
                <a:latin typeface="Lato"/>
                <a:ea typeface="Lato"/>
                <a:cs typeface="Lato"/>
                <a:sym typeface="Lato"/>
              </a:rPr>
              <a:t>unpopular</a:t>
            </a:r>
            <a:r>
              <a:rPr i="1" lang="en-GB">
                <a:latin typeface="Lato"/>
                <a:ea typeface="Lato"/>
                <a:cs typeface="Lato"/>
                <a:sym typeface="Lato"/>
              </a:rPr>
              <a:t> airport do the opposite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v</a:t>
            </a:r>
            <a:r>
              <a:rPr b="1" lang="en-GB">
                <a:latin typeface="Lato"/>
                <a:ea typeface="Lato"/>
                <a:cs typeface="Lato"/>
                <a:sym typeface="Lato"/>
              </a:rPr>
              <a:t>. Predicting the Satisfaction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Random Forest Model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Support Vector Machine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6" name="Google Shape;156;p23"/>
          <p:cNvPicPr preferRelativeResize="0"/>
          <p:nvPr/>
        </p:nvPicPr>
        <p:blipFill rotWithShape="1">
          <a:blip r:embed="rId3">
            <a:alphaModFix/>
          </a:blip>
          <a:srcRect b="26046" l="0" r="0" t="18557"/>
          <a:stretch/>
        </p:blipFill>
        <p:spPr>
          <a:xfrm>
            <a:off x="3525775" y="608675"/>
            <a:ext cx="5334000" cy="240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 txBox="1"/>
          <p:nvPr/>
        </p:nvSpPr>
        <p:spPr>
          <a:xfrm>
            <a:off x="5137075" y="3538649"/>
            <a:ext cx="21114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1C232"/>
                </a:solidFill>
                <a:latin typeface="Lato Black"/>
                <a:ea typeface="Lato Black"/>
                <a:cs typeface="Lato Black"/>
                <a:sym typeface="Lato Black"/>
              </a:rPr>
              <a:t>69%</a:t>
            </a:r>
            <a:endParaRPr sz="4800">
              <a:solidFill>
                <a:srgbClr val="F1C232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cxnSp>
        <p:nvCxnSpPr>
          <p:cNvPr id="158" name="Google Shape;158;p23"/>
          <p:cNvCxnSpPr/>
          <p:nvPr/>
        </p:nvCxnSpPr>
        <p:spPr>
          <a:xfrm>
            <a:off x="5170834" y="4185408"/>
            <a:ext cx="2043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3"/>
          <p:cNvSpPr txBox="1"/>
          <p:nvPr/>
        </p:nvSpPr>
        <p:spPr>
          <a:xfrm>
            <a:off x="4998025" y="4219925"/>
            <a:ext cx="23895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1C232"/>
                </a:solidFill>
                <a:latin typeface="Lato"/>
                <a:ea typeface="Lato"/>
                <a:cs typeface="Lato"/>
                <a:sym typeface="Lato"/>
              </a:rPr>
              <a:t>Accuracy within a range of 1.5</a:t>
            </a:r>
            <a:endParaRPr sz="1200">
              <a:solidFill>
                <a:srgbClr val="F1C23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0" name="Google Shape;160;p23"/>
          <p:cNvCxnSpPr/>
          <p:nvPr/>
        </p:nvCxnSpPr>
        <p:spPr>
          <a:xfrm>
            <a:off x="5170814" y="4461434"/>
            <a:ext cx="2043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3"/>
          <p:cNvSpPr txBox="1"/>
          <p:nvPr/>
        </p:nvSpPr>
        <p:spPr>
          <a:xfrm>
            <a:off x="5289025" y="4527700"/>
            <a:ext cx="1925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(Prediction from test data)</a:t>
            </a:r>
            <a:endParaRPr i="1" sz="12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 Black"/>
                <a:ea typeface="Lato Black"/>
                <a:cs typeface="Lato Black"/>
                <a:sym typeface="Lato Black"/>
              </a:rPr>
              <a:t>Actionable Insights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Lato Black"/>
                <a:ea typeface="Lato Black"/>
                <a:cs typeface="Lato Black"/>
                <a:sym typeface="Lato Black"/>
              </a:rPr>
              <a:t>-Solution of low Satisfaction</a:t>
            </a:r>
            <a:endParaRPr sz="1800"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115200" y="1919075"/>
            <a:ext cx="89355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AutoNum type="arabicPeriod"/>
            </a:pPr>
            <a:r>
              <a:rPr b="1"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Airline Status: 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Increase the quality of service for Blue Airline Status. Give perks for Silver and Gold status so that Blue status customers can go ahead for that.</a:t>
            </a:r>
            <a:endParaRPr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AutoNum type="arabicPeriod"/>
            </a:pPr>
            <a:r>
              <a:rPr b="1"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Class of Travel: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The quality of services for the economy travelers should be improved to increase the satisfaction rate. Also they should be given chance to upgrade to a higher class.</a:t>
            </a:r>
            <a:endParaRPr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AutoNum type="arabicPeriod"/>
            </a:pPr>
            <a:r>
              <a:rPr b="1"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 of Travel: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Bridge the gap between services provided to personal passengers and others. Give complimentary services to personal travellers and small souvenirs or gifts to kids as a token of memory. If flight is delayed provide snacks to keep them calm.</a:t>
            </a:r>
            <a:endParaRPr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b="1"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Gender: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Female customers may include women who are pregnant or have a baby/children. So airline company should provide more service for their 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convenience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to get higher satisfaction. </a:t>
            </a:r>
            <a:br>
              <a:rPr lang="en-GB" sz="16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724621" y="1919075"/>
            <a:ext cx="2883601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5"/>
          <p:cNvPicPr preferRelativeResize="0"/>
          <p:nvPr/>
        </p:nvPicPr>
        <p:blipFill rotWithShape="1">
          <a:blip r:embed="rId3">
            <a:alphaModFix amt="33000"/>
          </a:blip>
          <a:srcRect b="0" l="11551" r="11543" t="0"/>
          <a:stretch/>
        </p:blipFill>
        <p:spPr>
          <a:xfrm>
            <a:off x="5963700" y="2126400"/>
            <a:ext cx="2433900" cy="233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4" name="Google Shape;174;p25"/>
          <p:cNvSpPr txBox="1"/>
          <p:nvPr>
            <p:ph type="title"/>
          </p:nvPr>
        </p:nvSpPr>
        <p:spPr>
          <a:xfrm>
            <a:off x="471900" y="657625"/>
            <a:ext cx="8222100" cy="86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>
                <a:latin typeface="Lato Black"/>
                <a:ea typeface="Lato Black"/>
                <a:cs typeface="Lato Black"/>
                <a:sym typeface="Lato Black"/>
              </a:rPr>
              <a:t>Actionable Insights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800">
                <a:latin typeface="Lato Black"/>
                <a:ea typeface="Lato Black"/>
                <a:cs typeface="Lato Black"/>
                <a:sym typeface="Lato Black"/>
              </a:rPr>
              <a:t>-More Suggestions</a:t>
            </a:r>
            <a:r>
              <a:rPr lang="en-GB" sz="1400">
                <a:latin typeface="Lato Black"/>
                <a:ea typeface="Lato Black"/>
                <a:cs typeface="Lato Black"/>
                <a:sym typeface="Lato Black"/>
              </a:rPr>
              <a:t>  </a:t>
            </a:r>
            <a:endParaRPr sz="1400"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115200" y="1801200"/>
            <a:ext cx="8935500" cy="33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AutoNum type="arabicPeriod"/>
            </a:pP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To 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avoid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the boring emotion, airplane company may consider more ideas to</a:t>
            </a:r>
            <a:r>
              <a:rPr b="1"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attract customers’ interest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, such as change the introduction video or the movies on the airplane often.</a:t>
            </a:r>
            <a:endParaRPr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AutoNum type="arabicPeriod"/>
            </a:pP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mprove the user’s experience during the </a:t>
            </a:r>
            <a:r>
              <a:rPr b="1"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long-time travel 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will solve the low satisfaction of longer flight time in minutes.</a:t>
            </a:r>
            <a:endParaRPr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AutoNum type="arabicPeriod"/>
            </a:pP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Some </a:t>
            </a:r>
            <a:r>
              <a:rPr b="1"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better healthcare services and adding facilities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that could help aged people to travel easily from one place to another will help in increasing the satisfaction. Also, more wheelchairs can be made available and a personnel to help with luggage can bring relief to senior citizens. In case of flight delay, they can be provided with help for booking the next available flight</a:t>
            </a:r>
            <a:endParaRPr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AutoNum type="arabicPeriod"/>
            </a:pPr>
            <a:r>
              <a:rPr b="1"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Price </a:t>
            </a:r>
            <a:r>
              <a:rPr b="1"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sensitivity</a:t>
            </a:r>
            <a:r>
              <a:rPr lang="en-GB"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is the other point of low satisfaction, we believe small discounts or bonus on ticket could be a good trick to get their better feedback.</a:t>
            </a:r>
            <a:br>
              <a:rPr lang="en-GB" sz="1600">
                <a:latin typeface="Lato"/>
                <a:ea typeface="Lato"/>
                <a:cs typeface="Lato"/>
                <a:sym typeface="Lato"/>
              </a:rPr>
            </a:b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909200" y="671125"/>
            <a:ext cx="7149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latin typeface="Lato"/>
                <a:ea typeface="Lato"/>
                <a:cs typeface="Lato"/>
                <a:sym typeface="Lato"/>
              </a:rPr>
              <a:t>THANK YOU!</a:t>
            </a:r>
            <a:endParaRPr b="1" sz="3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1" name="Google Shape;1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348" y="1839475"/>
            <a:ext cx="5577300" cy="30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4"/>
          <p:cNvPicPr preferRelativeResize="0"/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5850100" y="2026175"/>
            <a:ext cx="3046720" cy="2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Lato Black"/>
                <a:ea typeface="Lato Black"/>
                <a:cs typeface="Lato Black"/>
                <a:sym typeface="Lato Black"/>
              </a:rPr>
              <a:t>Overview of our Approach</a:t>
            </a:r>
            <a:endParaRPr sz="3000"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322650" y="2026175"/>
            <a:ext cx="8296800" cy="25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Initial data: 129889 observations based on 28 variables</a:t>
            </a:r>
            <a:endParaRPr sz="1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Our focus is on customers who successfully took the flight</a:t>
            </a:r>
            <a:endParaRPr sz="1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Cleaned the Data set &amp; </a:t>
            </a: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replace NA values </a:t>
            </a: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by the mean value</a:t>
            </a:r>
            <a:endParaRPr sz="1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Understood the attribute affinity using </a:t>
            </a: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Correlation</a:t>
            </a: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matrix</a:t>
            </a:r>
            <a:endParaRPr sz="1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Modelling Techniques: Linear Modelling, Association Rule Mining</a:t>
            </a:r>
            <a:endParaRPr sz="1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Modelling Techniques for Validation: Support Vector Machine, Random Forest</a:t>
            </a:r>
            <a:endParaRPr sz="1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Lato Black"/>
                <a:ea typeface="Lato Black"/>
                <a:cs typeface="Lato Black"/>
                <a:sym typeface="Lato Black"/>
              </a:rPr>
              <a:t>Business Questions</a:t>
            </a:r>
            <a:endParaRPr sz="3000"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175" y="1838029"/>
            <a:ext cx="1333500" cy="1339800"/>
          </a:xfrm>
          <a:prstGeom prst="ellipse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1566" y="1869662"/>
            <a:ext cx="1377300" cy="13602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85" name="Google Shape;85;p15"/>
          <p:cNvPicPr preferRelativeResize="0"/>
          <p:nvPr/>
        </p:nvPicPr>
        <p:blipFill rotWithShape="1">
          <a:blip r:embed="rId5">
            <a:alphaModFix/>
          </a:blip>
          <a:srcRect b="0" l="4835" r="2699" t="0"/>
          <a:stretch/>
        </p:blipFill>
        <p:spPr>
          <a:xfrm>
            <a:off x="6713775" y="1890042"/>
            <a:ext cx="1377300" cy="13398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86" name="Google Shape;86;p15"/>
          <p:cNvSpPr txBox="1"/>
          <p:nvPr/>
        </p:nvSpPr>
        <p:spPr>
          <a:xfrm>
            <a:off x="356200" y="3357800"/>
            <a:ext cx="26358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-GB">
                <a:latin typeface="Roboto"/>
                <a:ea typeface="Roboto"/>
                <a:cs typeface="Roboto"/>
                <a:sym typeface="Roboto"/>
              </a:rPr>
              <a:t>Defining Aspect: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-Characteristics of customers with low satisfaction &amp; high satisfaction</a:t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-Attributes influencing the likelihood of customers highly grading the airline services</a:t>
            </a:r>
            <a:endParaRPr i="1"/>
          </a:p>
        </p:txBody>
      </p:sp>
      <p:sp>
        <p:nvSpPr>
          <p:cNvPr id="87" name="Google Shape;87;p15"/>
          <p:cNvSpPr txBox="1"/>
          <p:nvPr/>
        </p:nvSpPr>
        <p:spPr>
          <a:xfrm>
            <a:off x="3191525" y="3357800"/>
            <a:ext cx="27357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-GB">
                <a:latin typeface="Roboto"/>
                <a:ea typeface="Roboto"/>
                <a:cs typeface="Roboto"/>
                <a:sym typeface="Roboto"/>
              </a:rPr>
              <a:t>Analysis</a:t>
            </a:r>
            <a:r>
              <a:rPr b="1" lang="en-GB">
                <a:latin typeface="Roboto"/>
                <a:ea typeface="Roboto"/>
                <a:cs typeface="Roboto"/>
                <a:sym typeface="Roboto"/>
              </a:rPr>
              <a:t> Aspect: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-Possible attributes which affect </a:t>
            </a: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 customer’s satisfaction individually </a:t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-Negatively or Positively </a:t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-Converting </a:t>
            </a: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detractors</a:t>
            </a:r>
            <a:r>
              <a:rPr i="1" lang="en-GB"/>
              <a:t> </a:t>
            </a: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into promoters</a:t>
            </a:r>
            <a:endParaRPr i="1"/>
          </a:p>
        </p:txBody>
      </p:sp>
      <p:sp>
        <p:nvSpPr>
          <p:cNvPr id="88" name="Google Shape;88;p15"/>
          <p:cNvSpPr txBox="1"/>
          <p:nvPr/>
        </p:nvSpPr>
        <p:spPr>
          <a:xfrm>
            <a:off x="6041125" y="3357800"/>
            <a:ext cx="27357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-GB">
                <a:latin typeface="Roboto"/>
                <a:ea typeface="Roboto"/>
                <a:cs typeface="Roboto"/>
                <a:sym typeface="Roboto"/>
              </a:rPr>
              <a:t>Recommendation </a:t>
            </a:r>
            <a:r>
              <a:rPr b="1" lang="en-GB">
                <a:latin typeface="Roboto"/>
                <a:ea typeface="Roboto"/>
                <a:cs typeface="Roboto"/>
                <a:sym typeface="Roboto"/>
              </a:rPr>
              <a:t> Aspect: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-Services which  needed to be focused on increasing overall satisfaction</a:t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-Ways of p</a:t>
            </a: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redicting satisfaction</a:t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i="1" lang="en-GB" sz="1200">
                <a:latin typeface="Roboto"/>
                <a:ea typeface="Roboto"/>
                <a:cs typeface="Roboto"/>
                <a:sym typeface="Roboto"/>
              </a:rPr>
              <a:t>Corrective actions</a:t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i.Characteristics of customers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2650" y="10600"/>
            <a:ext cx="3518725" cy="2585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0476" y="2595725"/>
            <a:ext cx="3333525" cy="25477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Customers in low Satisfaction: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just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Female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Personal travellers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Blue status customers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Not experienced with flights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Customers in high Satisfaction: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Male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In middle Age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Silver </a:t>
            </a:r>
            <a:r>
              <a:rPr i="1" lang="en-GB">
                <a:latin typeface="Lato"/>
                <a:ea typeface="Lato"/>
                <a:cs typeface="Lato"/>
                <a:sym typeface="Lato"/>
              </a:rPr>
              <a:t>membership</a:t>
            </a:r>
            <a:r>
              <a:rPr i="1" lang="en-GB">
                <a:latin typeface="Lato"/>
                <a:ea typeface="Lato"/>
                <a:cs typeface="Lato"/>
                <a:sym typeface="Lato"/>
              </a:rPr>
              <a:t> of airline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Usually have business travels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Don’t worry about price very much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4150" y="3228712"/>
            <a:ext cx="1455700" cy="12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73875" y="662263"/>
            <a:ext cx="1351555" cy="12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0250" y="38100"/>
            <a:ext cx="4981575" cy="506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>
            <p:ph type="title"/>
          </p:nvPr>
        </p:nvSpPr>
        <p:spPr>
          <a:xfrm>
            <a:off x="149875" y="357800"/>
            <a:ext cx="32643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ii.Attributes affecting the Satisfaction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226075" y="1465800"/>
            <a:ext cx="2808000" cy="3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Correlation Matrix: Understanding the Affinity of the attributes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Factors affecting Customer Satisfaction: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Airline Status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Gender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Number of Loyalty Cards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% of Flight with Other Airlines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Shopping Amount at Airport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Arrival Delay in Minutes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Departure Delay in Minutes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Number of flights per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annum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6" name="Google Shape;106;p17"/>
          <p:cNvCxnSpPr/>
          <p:nvPr/>
        </p:nvCxnSpPr>
        <p:spPr>
          <a:xfrm>
            <a:off x="5812350" y="979700"/>
            <a:ext cx="5700" cy="18219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7"/>
          <p:cNvCxnSpPr/>
          <p:nvPr/>
        </p:nvCxnSpPr>
        <p:spPr>
          <a:xfrm flipH="1" rot="10800000">
            <a:off x="5674075" y="2801600"/>
            <a:ext cx="2361600" cy="39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149875" y="357800"/>
            <a:ext cx="29676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iii. Negatively or Positively - Prepare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Preparation: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NPS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Both the average satisfaction and the NPS score of different airline companies are very similar to each others.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Will all the attributes perform similarly on different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airline companies? Following analysis are required.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650" y="2616360"/>
            <a:ext cx="3476100" cy="2527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1651" y="75325"/>
            <a:ext cx="3476100" cy="2541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149875" y="357800"/>
            <a:ext cx="29676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iii. Negatively or Positively 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</a:t>
            </a:r>
            <a:r>
              <a:rPr b="1" lang="en-GB">
                <a:latin typeface="Lato"/>
                <a:ea typeface="Lato"/>
                <a:cs typeface="Lato"/>
                <a:sym typeface="Lato"/>
              </a:rPr>
              <a:t>odeling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: Linear Modeling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Significant Attributes vs Different Airlines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Middle Point: Negative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-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Outside Point:  Positive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3">
            <a:alphaModFix/>
          </a:blip>
          <a:srcRect b="0" l="1224" r="15448" t="0"/>
          <a:stretch/>
        </p:blipFill>
        <p:spPr>
          <a:xfrm>
            <a:off x="3287800" y="0"/>
            <a:ext cx="58561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149875" y="357800"/>
            <a:ext cx="29676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iii. Negatively or Positively - Check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Method: GGPLOT2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The plots for one -to -one relationships are applied for convalidating the result  got from the linear modeling.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2603" y="76200"/>
            <a:ext cx="4218650" cy="2372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2600" y="2690216"/>
            <a:ext cx="4218675" cy="2373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149875" y="357800"/>
            <a:ext cx="29676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iv. Check Other Attributes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Method: GGPLOT2,GGMAP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The map tell the geographical information , and when combined with the satisfaction it will  tell their relationships.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3404350" y="4476900"/>
            <a:ext cx="53676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i="1" lang="en-GB">
                <a:latin typeface="Lato"/>
                <a:ea typeface="Lato"/>
                <a:cs typeface="Lato"/>
                <a:sym typeface="Lato"/>
              </a:rPr>
              <a:t>The quality of different flight routines  doesn’t play a significant role in the satisfaction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9319" y="152404"/>
            <a:ext cx="2884945" cy="2118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9311" y="2271400"/>
            <a:ext cx="2884955" cy="211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1106" y="152400"/>
            <a:ext cx="2884955" cy="211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11106" y="2271400"/>
            <a:ext cx="2884955" cy="211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